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286" r:id="rId4"/>
    <p:sldId id="276" r:id="rId5"/>
    <p:sldId id="266" r:id="rId6"/>
    <p:sldId id="267" r:id="rId7"/>
    <p:sldId id="277" r:id="rId8"/>
    <p:sldId id="268" r:id="rId9"/>
    <p:sldId id="275" r:id="rId10"/>
    <p:sldId id="269" r:id="rId11"/>
    <p:sldId id="278" r:id="rId12"/>
    <p:sldId id="279" r:id="rId13"/>
    <p:sldId id="280" r:id="rId14"/>
    <p:sldId id="281" r:id="rId15"/>
    <p:sldId id="282" r:id="rId16"/>
    <p:sldId id="284" r:id="rId17"/>
    <p:sldId id="285" r:id="rId18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1" autoAdjust="0"/>
    <p:restoredTop sz="97192" autoAdjust="0"/>
  </p:normalViewPr>
  <p:slideViewPr>
    <p:cSldViewPr snapToGrid="0">
      <p:cViewPr>
        <p:scale>
          <a:sx n="70" d="100"/>
          <a:sy n="70" d="100"/>
        </p:scale>
        <p:origin x="-312" y="-8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3115E6-F18A-4199-B705-559D0882DE20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8BFA51-94AF-4361-9AE5-B37F2786E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20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77C9-87B8-4136-8B26-F804715CDCFD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0666-F107-4403-80A5-AAE09EC1E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3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AE30-E36E-4F4F-9876-A48E94FD3DE9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D25A-50AA-4185-A273-ADBE2F616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9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AF34-1A89-40B6-9A0A-6788E4CAFD9E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FED29-B427-49B2-BA1E-F54945400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6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DAB27-94C3-436B-ABDD-18DF5EB424C4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17DBE-7B24-4C16-BBCB-9DFD7F781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2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FA19B-FA4B-4ADC-85E6-F749D4AB28DF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75B71-96E9-4608-98AC-F6B1A4285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A1D33-01A5-4815-9ED9-FDC0AB349CBB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06983-4B61-4CA8-A9C0-3CFEEADA5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9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0E23C-82FF-4DED-9D4D-987C6F135E77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1CA1A-31D3-4909-9DD3-96EFB5EAB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C9410-340E-4D3A-BFEC-E2146847CAF8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1D511-7995-474B-A503-44ACE2E20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4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C59B2-CBD2-48B9-8D7A-C28779FBE914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3170-AE12-4404-88F6-BA02032C2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5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A648A-0910-4139-B731-52C44CDAB296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E526-64E8-4D7E-9E81-9B15D254C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1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D1CC-D962-47C4-A0AF-7F0EE368954E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3C4B-B414-45FB-9687-7B0166436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5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B2C90D-DEB5-4FA0-A038-1D3A411B37F1}" type="datetimeFigureOut">
              <a:rPr lang="ru-RU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E32E0A-E366-4BC5-AB73-C28F486CC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араллелограмм 8"/>
          <p:cNvSpPr/>
          <p:nvPr/>
        </p:nvSpPr>
        <p:spPr>
          <a:xfrm>
            <a:off x="2144713" y="3843338"/>
            <a:ext cx="7189787" cy="676275"/>
          </a:xfrm>
          <a:prstGeom prst="parallelogram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>
            <a:off x="2347913" y="3086100"/>
            <a:ext cx="7191375" cy="674688"/>
          </a:xfrm>
          <a:prstGeom prst="parallelogram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46613" y="3163509"/>
            <a:ext cx="8012814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ea typeface="PT Astra Serif" panose="020A0603040505020204" pitchFamily="18" charset="-52"/>
                <a:cs typeface="+mn-cs"/>
              </a:rPr>
              <a:t>ИНВЕСТИЦИОННЫЕ ПРЕДЛОЖЕНИЯ</a:t>
            </a:r>
          </a:p>
        </p:txBody>
      </p:sp>
      <p:pic>
        <p:nvPicPr>
          <p:cNvPr id="7" name="Picture 8" descr="ger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247650"/>
            <a:ext cx="1760537" cy="15716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5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00688" y="3967727"/>
            <a:ext cx="648582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cs typeface="+mn-cs"/>
              </a:rPr>
              <a:t>Развитие НТО  на территориях  общественного пользования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540000" y="2333625"/>
            <a:ext cx="7189788" cy="676275"/>
          </a:xfrm>
          <a:prstGeom prst="parallelogram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679933" y="2455063"/>
            <a:ext cx="411961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cs typeface="+mn-cs"/>
              </a:rPr>
              <a:t>город КУРГАН</a:t>
            </a:r>
          </a:p>
        </p:txBody>
      </p:sp>
      <p:pic>
        <p:nvPicPr>
          <p:cNvPr id="2057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9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269875" y="783545"/>
            <a:ext cx="7562850" cy="61555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ул. Урожайная, в районе здания № 155, в составе остановочного комплекса «</a:t>
            </a:r>
            <a:r>
              <a:rPr lang="ru-RU" sz="1200" dirty="0" err="1" smtClean="0">
                <a:latin typeface="PT Astra Serif" pitchFamily="18" charset="-52"/>
              </a:rPr>
              <a:t>Вороновка</a:t>
            </a:r>
            <a:r>
              <a:rPr lang="ru-RU" sz="1200" dirty="0" smtClean="0">
                <a:latin typeface="PT Astra Serif" pitchFamily="18" charset="-52"/>
              </a:rPr>
              <a:t>»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остановочный комплекс (оборудованный общественным туалетом), 22 кв. м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18 185,11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низкая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2 448 000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6 800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1 744 984,8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36 000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18 185,2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18 000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1 224 000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146 880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1 480 000рублей,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1 200 000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организация септика, скважины: 80 000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009 981 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Период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окупаемости: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2,8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1,68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703 014,8 рублей в год</a:t>
            </a:r>
          </a:p>
          <a:p>
            <a:pPr algn="ctr" eaLnBrk="1" hangingPunct="1">
              <a:defRPr/>
            </a:pPr>
            <a:endParaRPr lang="ru-RU" sz="1400" b="1" dirty="0" smtClean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0243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1 480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ПО УЛ. УРОЖАЙНАЯ</a:t>
            </a:r>
          </a:p>
        </p:txBody>
      </p:sp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29346" r="15262" b="20802"/>
          <a:stretch>
            <a:fillRect/>
          </a:stretch>
        </p:blipFill>
        <p:spPr bwMode="auto">
          <a:xfrm>
            <a:off x="7983538" y="1606550"/>
            <a:ext cx="3508375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871075" y="6008688"/>
            <a:ext cx="265113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604375" y="2757488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5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17490" r="22873" b="28497"/>
          <a:stretch>
            <a:fillRect/>
          </a:stretch>
        </p:blipFill>
        <p:spPr bwMode="auto">
          <a:xfrm>
            <a:off x="8366125" y="4518025"/>
            <a:ext cx="2989263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583738" y="5389563"/>
            <a:ext cx="441325" cy="3381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269875" y="573088"/>
            <a:ext cx="7562850" cy="618630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ул. Монтажников, в районе здания № 1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42 кв. м, продовольственные и непродовольственные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38 885,92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необходима проработка вопроса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2 520 000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7 000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1 825 685,9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48 000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38 885,9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30 000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1 260 000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151 200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1 380 000рублей,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1 000 000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организация септика, скважины: 80 000 рублей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благоустройство прилегающей территории: 100 000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066 197 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2,5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1,77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694 314,1 рублей 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</a:t>
            </a:r>
            <a:endParaRPr lang="ru-RU" sz="1400" b="1" dirty="0" smtClean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1267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 dirty="0">
                <a:latin typeface="PT Astra Serif" pitchFamily="18" charset="-52"/>
              </a:rPr>
              <a:t>1 </a:t>
            </a:r>
            <a:r>
              <a:rPr lang="ru-RU" b="1" dirty="0" smtClean="0">
                <a:latin typeface="PT Astra Serif" pitchFamily="18" charset="-52"/>
              </a:rPr>
              <a:t>380 </a:t>
            </a:r>
            <a:r>
              <a:rPr lang="ru-RU" b="1" dirty="0">
                <a:latin typeface="PT Astra Serif" pitchFamily="18" charset="-52"/>
              </a:rPr>
              <a:t>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ПО УЛ. МОНТАЖНИКОВ</a:t>
            </a:r>
          </a:p>
        </p:txBody>
      </p:sp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37907" r="7536" b="13667"/>
          <a:stretch>
            <a:fillRect/>
          </a:stretch>
        </p:blipFill>
        <p:spPr bwMode="auto">
          <a:xfrm>
            <a:off x="7907338" y="1606550"/>
            <a:ext cx="34242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18613" y="3049588"/>
            <a:ext cx="265112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" b="11264"/>
          <a:stretch/>
        </p:blipFill>
        <p:spPr bwMode="auto">
          <a:xfrm>
            <a:off x="7806333" y="4124325"/>
            <a:ext cx="3626246" cy="254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343259" y="5677173"/>
            <a:ext cx="923870" cy="6920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269875" y="500063"/>
            <a:ext cx="7562850" cy="6217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в районе ДНТ «</a:t>
            </a:r>
            <a:r>
              <a:rPr lang="ru-RU" sz="1200" dirty="0" err="1" smtClean="0">
                <a:latin typeface="PT Astra Serif" pitchFamily="18" charset="-52"/>
              </a:rPr>
              <a:t>Автоузел</a:t>
            </a:r>
            <a:r>
              <a:rPr lang="ru-RU" sz="1200" dirty="0" smtClean="0">
                <a:latin typeface="PT Astra Serif" pitchFamily="18" charset="-52"/>
              </a:rPr>
              <a:t>»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20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20 007,22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необходима проработка вопроса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низкая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1 008 000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5 600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781 407,6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36 000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20 007,2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18 000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504 000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60 480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1 080 000рублей,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800 000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организация септика, скважины: 80 000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597 105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2,8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3,3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1,55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226 592,4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  <a:endParaRPr lang="ru-RU" sz="12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algn="ctr" eaLnBrk="1" hangingPunct="1">
              <a:defRPr/>
            </a:pPr>
            <a:endParaRPr lang="ru-RU" sz="1400" b="1" dirty="0" smtClean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2291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1 080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В РАЙОНЕ ДНТ «АВТОУЗЕЛ»</a:t>
            </a:r>
          </a:p>
        </p:txBody>
      </p:sp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26306" r="10225" b="29688"/>
          <a:stretch>
            <a:fillRect/>
          </a:stretch>
        </p:blipFill>
        <p:spPr bwMode="auto">
          <a:xfrm>
            <a:off x="7978775" y="1770063"/>
            <a:ext cx="35972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529763" y="2773363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053638" y="5376863"/>
            <a:ext cx="779462" cy="469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t="22467" r="5798" b="12393"/>
          <a:stretch>
            <a:fillRect/>
          </a:stretch>
        </p:blipFill>
        <p:spPr bwMode="auto">
          <a:xfrm>
            <a:off x="7929563" y="4335463"/>
            <a:ext cx="37512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296400" y="5672138"/>
            <a:ext cx="935038" cy="6175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269875" y="777875"/>
            <a:ext cx="7562850" cy="57861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latin typeface="PT Astra Serif" pitchFamily="18" charset="-52"/>
              </a:rPr>
              <a:t>1. </a:t>
            </a:r>
            <a:r>
              <a:rPr lang="ru-RU" sz="1400" b="1" dirty="0" smtClean="0">
                <a:latin typeface="PT Astra Serif" pitchFamily="18" charset="-52"/>
              </a:rPr>
              <a:t>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г. Курган, </a:t>
            </a:r>
            <a:r>
              <a:rPr lang="ru-RU" sz="1200" dirty="0" err="1" smtClean="0">
                <a:latin typeface="PT Astra Serif" pitchFamily="18" charset="-52"/>
              </a:rPr>
              <a:t>ул.Доватора</a:t>
            </a:r>
            <a:r>
              <a:rPr lang="ru-RU" sz="1200" dirty="0" smtClean="0">
                <a:latin typeface="PT Astra Serif" pitchFamily="18" charset="-52"/>
              </a:rPr>
              <a:t> - Б.Мира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70 кв. м, непродовольственные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79 513,81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необходима проработка вопроса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2.Расчетная </a:t>
            </a: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2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640 000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7 333,3 рублей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2 064 314,4 рубля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60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000 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79 513,8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36 000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440 000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рубля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158 400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1 900 000 рублей 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строительство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НТО (приобретение готового НТО):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1 500 000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рублей</a:t>
            </a:r>
          </a:p>
          <a:p>
            <a:pPr marL="171450" indent="-171450"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подключение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к сетям: самостоятельно, основание договор на размещение НТО  30 000 рублей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благоустройство прилегающей территории: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200 000 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58 471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4, 3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 лет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1,03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575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685,6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</a:t>
            </a:r>
          </a:p>
        </p:txBody>
      </p:sp>
      <p:pic>
        <p:nvPicPr>
          <p:cNvPr id="13315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 dirty="0" smtClean="0">
                <a:latin typeface="PT Astra Serif" pitchFamily="18" charset="-52"/>
              </a:rPr>
              <a:t>1 900 ТЫС</a:t>
            </a:r>
            <a:r>
              <a:rPr lang="ru-RU" b="1" dirty="0">
                <a:latin typeface="PT Astra Serif" pitchFamily="18" charset="-52"/>
              </a:rPr>
              <a:t>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ПО УЛ.ДОВАТОРА – Б.МИРА</a:t>
            </a: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19591" r="2859" b="17789"/>
          <a:stretch>
            <a:fillRect/>
          </a:stretch>
        </p:blipFill>
        <p:spPr bwMode="auto">
          <a:xfrm>
            <a:off x="8299450" y="1606550"/>
            <a:ext cx="33512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801225" y="3308350"/>
            <a:ext cx="266700" cy="163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6653" r="4179" b="6239"/>
          <a:stretch>
            <a:fillRect/>
          </a:stretch>
        </p:blipFill>
        <p:spPr bwMode="auto">
          <a:xfrm>
            <a:off x="8453438" y="4352925"/>
            <a:ext cx="2962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685338" y="5102225"/>
            <a:ext cx="579437" cy="3460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269875" y="636588"/>
            <a:ext cx="7562850" cy="6217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г. Курган, ул. </a:t>
            </a:r>
            <a:r>
              <a:rPr lang="ru-RU" sz="1200" dirty="0" err="1" smtClean="0">
                <a:latin typeface="PT Astra Serif" pitchFamily="18" charset="-52"/>
              </a:rPr>
              <a:t>К.Мяготина</a:t>
            </a:r>
            <a:r>
              <a:rPr lang="ru-RU" sz="1200" dirty="0" smtClean="0">
                <a:latin typeface="PT Astra Serif" pitchFamily="18" charset="-52"/>
              </a:rPr>
              <a:t>, в районе здания №75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80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115 434,72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2. </a:t>
            </a: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Расчетная </a:t>
            </a: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3 960 000 рублей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11 000 рублей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2 688 235,2 рубля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84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000 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115 434,7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980 000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рубля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237 600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3 230 000рублей,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обустройство водоснабжения, водоотведения: 30 000 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1 333 783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3,3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3,8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1,41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1 271 764,8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algn="ctr" eaLnBrk="1" hangingPunct="1">
              <a:defRPr/>
            </a:pPr>
            <a:endParaRPr lang="ru-RU" sz="1400" b="1" dirty="0" smtClean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4339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3 230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ПО УЛ. К.МЯГОТИНА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5" t="27924" r="8334" b="21219"/>
          <a:stretch>
            <a:fillRect/>
          </a:stretch>
        </p:blipFill>
        <p:spPr bwMode="auto">
          <a:xfrm>
            <a:off x="8080375" y="1606550"/>
            <a:ext cx="3311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232900" y="3008313"/>
            <a:ext cx="265113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385300" y="5232400"/>
            <a:ext cx="839788" cy="5191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346" name="Picture 12" descr="WhatsApp Image 2020-12-23 at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16058"/>
          <a:stretch>
            <a:fillRect/>
          </a:stretch>
        </p:blipFill>
        <p:spPr bwMode="auto">
          <a:xfrm>
            <a:off x="8080375" y="4114800"/>
            <a:ext cx="32004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232900" y="4978400"/>
            <a:ext cx="379413" cy="5127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269875" y="555625"/>
            <a:ext cx="7562850" cy="58169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г. Курган, в районе городского кладбища Зайково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150 кв. м, непродовольственные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150 054,12рублей.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требуется проработка вопроса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низкая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</a:t>
            </a: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2 640 000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7 333,3 рублей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2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062 854,0 рубля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72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000 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150 054,1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72 000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320 000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рубля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158 400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1 400 000рублей,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1 200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564 288 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Период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окупаемости: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3,3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3,8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1,40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577 146,0 рублей 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5363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1 400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В РАЙОНЕ ГОРОДСКОГО КЛАДБИЩА ЗАЙКОВО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50024" y="2891741"/>
            <a:ext cx="265112" cy="163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8334" r="5942" b="7556"/>
          <a:stretch/>
        </p:blipFill>
        <p:spPr bwMode="auto">
          <a:xfrm>
            <a:off x="7832725" y="4176933"/>
            <a:ext cx="3800670" cy="24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24691" r="4581" b="16884"/>
          <a:stretch/>
        </p:blipFill>
        <p:spPr bwMode="auto">
          <a:xfrm>
            <a:off x="7832725" y="1569313"/>
            <a:ext cx="3480796" cy="24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600504" y="5440981"/>
            <a:ext cx="265112" cy="163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347560" y="3055254"/>
            <a:ext cx="265112" cy="163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69875" y="518252"/>
            <a:ext cx="7562850" cy="69557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г. Курган, </a:t>
            </a:r>
            <a:r>
              <a:rPr lang="ru-RU" sz="1200" dirty="0" err="1" smtClean="0">
                <a:latin typeface="PT Astra Serif" pitchFamily="18" charset="-52"/>
              </a:rPr>
              <a:t>б.Солнечный</a:t>
            </a:r>
            <a:r>
              <a:rPr lang="ru-RU" sz="1200" dirty="0" smtClean="0">
                <a:latin typeface="PT Astra Serif" pitchFamily="18" charset="-52"/>
              </a:rPr>
              <a:t>, в районе здания №10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 (оборудованный общественным туалетом), 48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Форма предоставления участка:</a:t>
            </a:r>
            <a:r>
              <a:rPr lang="ru-RU" sz="1200" dirty="0" smtClean="0">
                <a:latin typeface="PT Astra Serif" pitchFamily="18" charset="-52"/>
              </a:rPr>
              <a:t> аукцион; договор на размещение НТО 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47 851,26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2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592 000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7200 рублей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1 792 651,2 рубля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000 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47 851,3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48 000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188 000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рубля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155 520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2 280 000рублей,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500 000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Обустройство водоснабжения, водоотведения 80 000 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- благоустройство прилегающей территории: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500 000 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575 444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Период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окупаемости: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3,5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1,25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799 348,8 рублей в год</a:t>
            </a:r>
          </a:p>
          <a:p>
            <a:pPr algn="ctr" eaLnBrk="1" hangingPunct="1">
              <a:defRPr/>
            </a:pPr>
            <a:endParaRPr lang="ru-RU" sz="1400" b="1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16387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2 280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НА Б.СОЛНЕЧНОМ</a:t>
            </a:r>
          </a:p>
        </p:txBody>
      </p:sp>
      <p:pic>
        <p:nvPicPr>
          <p:cNvPr id="16391" name="Picture 9" descr="C:\Users\paltanavuchus\Desktop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606550"/>
            <a:ext cx="368776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567988" y="1935163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9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20821" r="22325" b="19193"/>
          <a:stretch>
            <a:fillRect/>
          </a:stretch>
        </p:blipFill>
        <p:spPr bwMode="auto">
          <a:xfrm>
            <a:off x="8083550" y="4333875"/>
            <a:ext cx="3443288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672638" y="5591175"/>
            <a:ext cx="511175" cy="3365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269875" y="509539"/>
            <a:ext cx="7562850" cy="6370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 </a:t>
            </a:r>
            <a:r>
              <a:rPr lang="ru-RU" sz="1200" dirty="0" smtClean="0">
                <a:latin typeface="PT Astra Serif" pitchFamily="18" charset="-52"/>
              </a:rPr>
              <a:t>шоссе Ботаническое, в районе въезда в СНТ «Черемушки-2»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павильон, 50 кв. м, продовольственные и непродовольственные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Форма предоставления участка:</a:t>
            </a:r>
            <a:r>
              <a:rPr lang="ru-RU" sz="1200" dirty="0" smtClean="0">
                <a:latin typeface="PT Astra Serif" pitchFamily="18" charset="-52"/>
              </a:rPr>
              <a:t> аукцион; договор на размещение НТО 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50 018,04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требуется проработка вопроса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</a:t>
            </a: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2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508 000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6 966,7 рублей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1 848 818,4 рубля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48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000 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50 018,0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48 000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1 254 000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рубля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150 480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1 680 000рублей,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200 000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Обустройство водоснабжения, водоотведения 80 000 рублей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- благоустройство прилегающей территории: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200 000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627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779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Период окупаемости: 3,3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3.8 года</a:t>
            </a:r>
            <a:endParaRPr lang="ru-RU" sz="12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1,37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прибыль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659 181,6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</p:txBody>
      </p:sp>
      <p:pic>
        <p:nvPicPr>
          <p:cNvPr id="17411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9"/>
          <p:cNvSpPr>
            <a:spLocks noChangeArrowheads="1"/>
          </p:cNvSpPr>
          <p:nvPr/>
        </p:nvSpPr>
        <p:spPr bwMode="auto">
          <a:xfrm>
            <a:off x="7735888" y="960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1 680 ТЫС.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ПАВИЛЬОНА НА Ш. БОТАНИЧЕСКОМ</a:t>
            </a:r>
          </a:p>
        </p:txBody>
      </p:sp>
      <p:pic>
        <p:nvPicPr>
          <p:cNvPr id="17415" name="Picture 9" descr="C:\Users\paltanavuchus\Desktop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1606550"/>
            <a:ext cx="36433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64700" y="2735263"/>
            <a:ext cx="266700" cy="165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7" name="Picture 4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4414838"/>
            <a:ext cx="291782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674225" y="5233988"/>
            <a:ext cx="266700" cy="165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ltanavuchus\Desktop\Моя\Карта пользователей се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02102"/>
            <a:ext cx="11889478" cy="62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узел суммирования 2"/>
          <p:cNvSpPr/>
          <p:nvPr/>
        </p:nvSpPr>
        <p:spPr>
          <a:xfrm>
            <a:off x="8077201" y="4288632"/>
            <a:ext cx="85672" cy="91086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/>
          <p:cNvSpPr/>
          <p:nvPr/>
        </p:nvSpPr>
        <p:spPr>
          <a:xfrm>
            <a:off x="6684169" y="4098132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суммирования 5"/>
          <p:cNvSpPr/>
          <p:nvPr/>
        </p:nvSpPr>
        <p:spPr>
          <a:xfrm>
            <a:off x="3026569" y="4757738"/>
            <a:ext cx="85445" cy="77253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суммирования 6"/>
          <p:cNvSpPr/>
          <p:nvPr/>
        </p:nvSpPr>
        <p:spPr>
          <a:xfrm>
            <a:off x="8608218" y="3846721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суммирования 8"/>
          <p:cNvSpPr/>
          <p:nvPr/>
        </p:nvSpPr>
        <p:spPr>
          <a:xfrm>
            <a:off x="6058589" y="2940844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суммирования 9"/>
          <p:cNvSpPr/>
          <p:nvPr/>
        </p:nvSpPr>
        <p:spPr>
          <a:xfrm>
            <a:off x="7274719" y="4181854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суммирования 10"/>
          <p:cNvSpPr/>
          <p:nvPr/>
        </p:nvSpPr>
        <p:spPr>
          <a:xfrm>
            <a:off x="5716108" y="1280664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суммирования 11"/>
          <p:cNvSpPr/>
          <p:nvPr/>
        </p:nvSpPr>
        <p:spPr>
          <a:xfrm>
            <a:off x="10475118" y="2898983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суммирования 12"/>
          <p:cNvSpPr/>
          <p:nvPr/>
        </p:nvSpPr>
        <p:spPr>
          <a:xfrm>
            <a:off x="5852831" y="4017063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суммирования 13"/>
          <p:cNvSpPr/>
          <p:nvPr/>
        </p:nvSpPr>
        <p:spPr>
          <a:xfrm>
            <a:off x="3967742" y="5137455"/>
            <a:ext cx="86625" cy="83722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суммирования 14"/>
          <p:cNvSpPr/>
          <p:nvPr/>
        </p:nvSpPr>
        <p:spPr>
          <a:xfrm>
            <a:off x="11925301" y="5555457"/>
            <a:ext cx="85672" cy="91086"/>
          </a:xfrm>
          <a:prstGeom prst="flowChartSummingJunct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0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ПАВИЛЬОНА ПРОДОВОЛЬСТВЕННЫХ ТОВАРОВ НА НАБЕРЕЖНОЙ РЕКИ ТОБОЛ</a:t>
            </a:r>
            <a:endParaRPr lang="ru-RU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417513" y="769938"/>
            <a:ext cx="8248650" cy="59093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Набережная реки Тобол (2 очередь)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павильон 20 кв. м (продовольственные товары)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51 148,4  </a:t>
            </a:r>
            <a:r>
              <a:rPr lang="ru-RU" sz="1200" dirty="0" smtClean="0">
                <a:latin typeface="PT Astra Serif" pitchFamily="18" charset="-52"/>
              </a:rPr>
              <a:t>рублей 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 </a:t>
            </a:r>
            <a:r>
              <a:rPr lang="ru-RU" sz="1200" dirty="0" smtClean="0">
                <a:latin typeface="PT Astra Serif" pitchFamily="18" charset="-52"/>
              </a:rPr>
              <a:t>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</a:t>
            </a:r>
            <a:r>
              <a:rPr lang="ru-RU" sz="1200" dirty="0" smtClean="0">
                <a:latin typeface="PT Astra Serif" pitchFamily="18" charset="-52"/>
              </a:rPr>
              <a:t> средняя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</a:t>
            </a: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Доходы: 3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 600 000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(при средней выручке </a:t>
            </a:r>
            <a:r>
              <a:rPr lang="ru-RU" sz="1200" b="1" dirty="0">
                <a:latin typeface="PT Astra Serif" pitchFamily="18" charset="-52"/>
              </a:rPr>
              <a:t>в день </a:t>
            </a:r>
            <a:r>
              <a:rPr lang="ru-RU" sz="1200" b="1" dirty="0" smtClean="0">
                <a:latin typeface="PT Astra Serif" pitchFamily="18" charset="-52"/>
              </a:rPr>
              <a:t>10 000 рублей</a:t>
            </a:r>
            <a:r>
              <a:rPr lang="ru-RU" sz="1200" b="1" dirty="0">
                <a:latin typeface="PT Astra Serif" pitchFamily="18" charset="-52"/>
              </a:rPr>
              <a:t>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Расходы</a:t>
            </a:r>
            <a:r>
              <a:rPr lang="ru-RU" sz="1200" dirty="0">
                <a:latin typeface="PT Astra Serif" pitchFamily="18" charset="-52"/>
              </a:rPr>
              <a:t>: </a:t>
            </a:r>
            <a:r>
              <a:rPr lang="ru-RU" sz="1200" dirty="0" smtClean="0">
                <a:latin typeface="PT Astra Serif" pitchFamily="18" charset="-52"/>
              </a:rPr>
              <a:t>3 058 240,4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66 000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51 148,4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содержание НТО: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72 000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 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поставка товаров: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2 340 000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– прочие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расходы: 92 292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рублей в год </a:t>
            </a: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216 000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  <a:endParaRPr lang="ru-RU" sz="1400" b="1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>
                <a:latin typeface="PT Astra Serif" pitchFamily="18" charset="-52"/>
              </a:rPr>
              <a:t>1 </a:t>
            </a:r>
            <a:r>
              <a:rPr lang="ru-RU" sz="1200" dirty="0" smtClean="0">
                <a:latin typeface="PT Astra Serif" pitchFamily="18" charset="-52"/>
              </a:rPr>
              <a:t>490 495 рублей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, в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том числе:</a:t>
            </a:r>
          </a:p>
          <a:p>
            <a:pPr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1 200 000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приобретение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оборудования: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160 495 рублей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319 794 рублей 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3,8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4,3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latin typeface="PT Astra Serif" pitchFamily="18" charset="-52"/>
              </a:rPr>
              <a:t>коэффициент </a:t>
            </a:r>
            <a:r>
              <a:rPr lang="ru-RU" sz="1200" b="1" dirty="0">
                <a:latin typeface="PT Astra Serif" pitchFamily="18" charset="-52"/>
              </a:rPr>
              <a:t>рентабельности инвестиций </a:t>
            </a:r>
            <a:r>
              <a:rPr lang="en-US" sz="1200" b="1" dirty="0">
                <a:latin typeface="PT Astra Serif" pitchFamily="18" charset="-52"/>
              </a:rPr>
              <a:t>IP</a:t>
            </a:r>
            <a:r>
              <a:rPr lang="ru-RU" sz="1200" dirty="0">
                <a:latin typeface="PT Astra Serif" pitchFamily="18" charset="-52"/>
              </a:rPr>
              <a:t>: </a:t>
            </a:r>
            <a:r>
              <a:rPr lang="ru-RU" sz="1200" dirty="0" smtClean="0">
                <a:latin typeface="PT Astra Serif" pitchFamily="18" charset="-52"/>
              </a:rPr>
              <a:t>1,21</a:t>
            </a:r>
            <a:endParaRPr lang="ru-RU" sz="1200" dirty="0"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latin typeface="PT Astra Serif" pitchFamily="18" charset="-52"/>
              </a:rPr>
              <a:t>чистая прибыль</a:t>
            </a:r>
            <a:r>
              <a:rPr lang="ru-RU" sz="1200" dirty="0">
                <a:latin typeface="PT Astra Serif" pitchFamily="18" charset="-52"/>
              </a:rPr>
              <a:t>: </a:t>
            </a:r>
            <a:r>
              <a:rPr lang="ru-RU" sz="1200" dirty="0" smtClean="0">
                <a:latin typeface="PT Astra Serif" pitchFamily="18" charset="-52"/>
              </a:rPr>
              <a:t>541 759,6 рублей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в год</a:t>
            </a:r>
          </a:p>
          <a:p>
            <a:pPr eaLnBrk="1" hangingPunct="1">
              <a:defRPr/>
            </a:pPr>
            <a:endParaRPr lang="ru-RU" dirty="0" smtClean="0">
              <a:latin typeface="Calibri" pitchFamily="34" charset="0"/>
            </a:endParaRPr>
          </a:p>
        </p:txBody>
      </p:sp>
      <p:pic>
        <p:nvPicPr>
          <p:cNvPr id="3076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00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Прямоугольник 12"/>
          <p:cNvSpPr>
            <a:spLocks noChangeArrowheads="1"/>
          </p:cNvSpPr>
          <p:nvPr/>
        </p:nvSpPr>
        <p:spPr bwMode="auto">
          <a:xfrm>
            <a:off x="8362950" y="900113"/>
            <a:ext cx="3038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 dirty="0">
                <a:latin typeface="PT Astra Serif" pitchFamily="18" charset="-52"/>
              </a:rPr>
              <a:t>1 490,5 ТЫС. РУБЛЕЙ</a:t>
            </a: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26445" r="10336" b="18983"/>
          <a:stretch>
            <a:fillRect/>
          </a:stretch>
        </p:blipFill>
        <p:spPr bwMode="auto">
          <a:xfrm>
            <a:off x="8018463" y="1566863"/>
            <a:ext cx="3527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44038" y="2827338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 b="28281"/>
          <a:stretch>
            <a:fillRect/>
          </a:stretch>
        </p:blipFill>
        <p:spPr bwMode="auto">
          <a:xfrm>
            <a:off x="8307388" y="4165600"/>
            <a:ext cx="28130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004425" y="5035550"/>
            <a:ext cx="458788" cy="742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КИОСКА НА ТЕРРИТОРИИ ДЕТСКОГО ПАРКА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46075" y="773938"/>
            <a:ext cx="7377113" cy="58169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Детский парк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Описание объекта:</a:t>
            </a:r>
            <a:r>
              <a:rPr lang="ru-RU" sz="1200" dirty="0" smtClean="0">
                <a:latin typeface="PT Astra Serif" pitchFamily="18" charset="-52"/>
              </a:rPr>
              <a:t> киоск, 6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9 358,96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Благоустройство:</a:t>
            </a:r>
            <a:r>
              <a:rPr lang="ru-RU" sz="1200" dirty="0" smtClean="0">
                <a:latin typeface="PT Astra Serif" pitchFamily="18" charset="-52"/>
              </a:rPr>
              <a:t>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</a:t>
            </a:r>
            <a:r>
              <a:rPr lang="ru-RU" sz="1200" dirty="0" smtClean="0">
                <a:latin typeface="PT Astra Serif" pitchFamily="18" charset="-52"/>
              </a:rPr>
              <a:t>м: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высокая</a:t>
            </a:r>
          </a:p>
          <a:p>
            <a:pPr eaLnBrk="1" hangingPunct="1">
              <a:defRPr/>
            </a:pPr>
            <a:r>
              <a:rPr lang="ru-RU" sz="1400" b="1" dirty="0">
                <a:latin typeface="PT Astra Serif" pitchFamily="18" charset="-52"/>
              </a:rPr>
              <a:t>2. Расчетная </a:t>
            </a:r>
            <a:r>
              <a:rPr lang="ru-RU" sz="1400" b="1" dirty="0" smtClean="0"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Доходы: 936 000рублей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(при средней выручке в день 5 200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Расходы</a:t>
            </a:r>
            <a:r>
              <a:rPr lang="ru-RU" sz="1200" dirty="0" smtClean="0">
                <a:latin typeface="PT Astra Serif" pitchFamily="18" charset="-52"/>
              </a:rPr>
              <a:t>: 764 758,9 рублей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заработная плата с начислениями (2 сотрудника): 218 400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коммунальные платежи: 12 000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плата за размещение НТО: 9 358,92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содержание НТО: 9 000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поставка товаров: 504 000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прочие расходы: 6 000 рублей в год 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latin typeface="PT Astra Serif" pitchFamily="18" charset="-52"/>
              </a:rPr>
              <a:t>56 160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Объем инвестиций</a:t>
            </a:r>
            <a:r>
              <a:rPr lang="ru-RU" sz="1200" dirty="0" smtClean="0">
                <a:latin typeface="PT Astra Serif" pitchFamily="18" charset="-52"/>
              </a:rPr>
              <a:t> всего: 620 000рублей,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 -строительство НТО (приобретение готового НТО): 500 000 рублей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- 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latin typeface="PT Astra Serif" pitchFamily="18" charset="-52"/>
              </a:rPr>
              <a:t>приобретение оборудования: 90 000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latin typeface="PT Astra Serif" pitchFamily="18" charset="-52"/>
              </a:rPr>
              <a:t>NPV</a:t>
            </a:r>
            <a:r>
              <a:rPr lang="ru-RU" sz="1200" dirty="0" smtClean="0">
                <a:latin typeface="PT Astra Serif" pitchFamily="18" charset="-52"/>
              </a:rPr>
              <a:t>: 591 991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2,3 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2,5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latin typeface="PT Astra Serif" pitchFamily="18" charset="-52"/>
              </a:rPr>
              <a:t>IP</a:t>
            </a:r>
            <a:r>
              <a:rPr lang="ru-RU" sz="1200" dirty="0" smtClean="0">
                <a:latin typeface="PT Astra Serif" pitchFamily="18" charset="-52"/>
              </a:rPr>
              <a:t>: 1,95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latin typeface="PT Astra Serif" pitchFamily="18" charset="-52"/>
              </a:rPr>
              <a:t>: 171 241,1 рублей в год</a:t>
            </a:r>
          </a:p>
          <a:p>
            <a:pPr eaLnBrk="1" hangingPunct="1">
              <a:defRPr/>
            </a:pPr>
            <a:endParaRPr lang="ru-RU" sz="1200" dirty="0" smtClean="0">
              <a:latin typeface="PT Astra Serif" pitchFamily="18" charset="-52"/>
            </a:endParaRPr>
          </a:p>
        </p:txBody>
      </p:sp>
      <p:pic>
        <p:nvPicPr>
          <p:cNvPr id="4100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00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620 ТЫС.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18550" y="2851150"/>
            <a:ext cx="265113" cy="165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3" t="26994" r="16338" b="25430"/>
          <a:stretch>
            <a:fillRect/>
          </a:stretch>
        </p:blipFill>
        <p:spPr bwMode="auto">
          <a:xfrm>
            <a:off x="7864475" y="1751013"/>
            <a:ext cx="36115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484169" y="3462152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20205" r="4957" b="14332"/>
          <a:stretch/>
        </p:blipFill>
        <p:spPr bwMode="auto">
          <a:xfrm>
            <a:off x="7865733" y="4425231"/>
            <a:ext cx="3610305" cy="229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13019" y="5402164"/>
            <a:ext cx="465138" cy="3379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ПО ПР. КОНСТИТУЦИИ</a:t>
            </a:r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382588" y="784225"/>
            <a:ext cx="7402512" cy="61247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</a:t>
            </a:r>
            <a:r>
              <a:rPr lang="ru-RU" sz="1200" dirty="0" smtClean="0">
                <a:latin typeface="PT Astra Serif" pitchFamily="18" charset="-52"/>
              </a:rPr>
              <a:t>: г. Курган, пр. Конституции, в районе здания №77 (в составе остановочного комплекса «Строительный техникум»)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</a:t>
            </a:r>
            <a:r>
              <a:rPr lang="ru-RU" sz="1200" dirty="0" smtClean="0">
                <a:latin typeface="PT Astra Serif" pitchFamily="18" charset="-52"/>
              </a:rPr>
              <a:t>: остановочный комплекс, 31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</a:t>
            </a:r>
            <a:r>
              <a:rPr lang="ru-RU" sz="1200" dirty="0" smtClean="0">
                <a:latin typeface="PT Astra Serif" pitchFamily="18" charset="-52"/>
              </a:rPr>
              <a:t> (размер платы по договору в год): 26 624,52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</a:t>
            </a:r>
            <a:r>
              <a:rPr lang="ru-RU" sz="1200" dirty="0" smtClean="0">
                <a:latin typeface="PT Astra Serif" pitchFamily="18" charset="-52"/>
              </a:rPr>
              <a:t>: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</a:t>
            </a:r>
            <a:r>
              <a:rPr lang="ru-RU" sz="1200" dirty="0" smtClean="0">
                <a:latin typeface="PT Astra Serif" pitchFamily="18" charset="-52"/>
              </a:rPr>
              <a:t>: средняя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2. </a:t>
            </a:r>
            <a:r>
              <a:rPr lang="ru-RU" sz="1400" b="1" dirty="0" smtClean="0">
                <a:latin typeface="PT Astra Serif" pitchFamily="18" charset="-52"/>
              </a:rPr>
              <a:t>Расчетная эффективность инвестиционного предложения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Доходы: 2 736 000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(при средней выручке в день 7 600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Расходы</a:t>
            </a:r>
            <a:r>
              <a:rPr lang="ru-RU" sz="1200" dirty="0" smtClean="0">
                <a:latin typeface="PT Astra Serif" pitchFamily="18" charset="-52"/>
              </a:rPr>
              <a:t>: 1 915 424,4 рублей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коммунальные платежи: 42 000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плата за размещение НТО: 26 624,5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содержание НТО: 30 000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поставка товаров: 1 368 000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прочие расходы:12 000 рублей в год 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Налог на прибыль (УСН 6% от доходов</a:t>
            </a:r>
            <a:r>
              <a:rPr lang="ru-RU" sz="1200" dirty="0" smtClean="0">
                <a:latin typeface="PT Astra Serif" pitchFamily="18" charset="-52"/>
              </a:rPr>
              <a:t>): 164 160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latin typeface="PT Astra Serif" pitchFamily="18" charset="-52"/>
              </a:rPr>
              <a:t>: 1 630 000рублей,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 -строительство НТО (приобретение готового НТО): 1 200 000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latin typeface="PT Astra Serif" pitchFamily="18" charset="-52"/>
              </a:rPr>
              <a:t>обустройство водоснабжения, водоотведения: 30 000 рублей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- приобретение оборудования: 370 000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latin typeface="PT Astra Serif" pitchFamily="18" charset="-52"/>
              </a:rPr>
              <a:t>NPV</a:t>
            </a:r>
            <a:r>
              <a:rPr lang="ru-RU" sz="1200" dirty="0" smtClean="0">
                <a:latin typeface="PT Astra Serif" pitchFamily="18" charset="-52"/>
              </a:rPr>
              <a:t>: 1 291 744 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2,5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2,8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latin typeface="PT Astra Serif" pitchFamily="18" charset="-52"/>
              </a:rPr>
              <a:t>IP</a:t>
            </a:r>
            <a:r>
              <a:rPr lang="ru-RU" sz="1200" dirty="0" smtClean="0">
                <a:latin typeface="PT Astra Serif" pitchFamily="18" charset="-52"/>
              </a:rPr>
              <a:t>: 1,79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latin typeface="PT Astra Serif" pitchFamily="18" charset="-52"/>
              </a:rPr>
              <a:t>: 820 575,6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 </a:t>
            </a:r>
          </a:p>
        </p:txBody>
      </p:sp>
      <p:pic>
        <p:nvPicPr>
          <p:cNvPr id="5124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300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1 630 ТЫС. РУБЛЕЙ</a:t>
            </a:r>
          </a:p>
        </p:txBody>
      </p:sp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20009" r="2187" b="16045"/>
          <a:stretch>
            <a:fillRect/>
          </a:stretch>
        </p:blipFill>
        <p:spPr bwMode="auto">
          <a:xfrm>
            <a:off x="8161338" y="1733550"/>
            <a:ext cx="3098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166225" y="3540125"/>
            <a:ext cx="266700" cy="165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651875" y="5224463"/>
            <a:ext cx="1028700" cy="6746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6" b="23534"/>
          <a:stretch/>
        </p:blipFill>
        <p:spPr bwMode="auto">
          <a:xfrm>
            <a:off x="7992625" y="4289400"/>
            <a:ext cx="3436226" cy="25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99575" y="5015788"/>
            <a:ext cx="674496" cy="757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ПО УЛ. КУЙБЫШЕВА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360363" y="809625"/>
            <a:ext cx="7377112" cy="5940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ул. Куйбышева, в районе здания №74 (в составе остановочного комплекса «Центральный рынок»)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остановочный комплекс, 20 кв. м,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31 461,48 рублей.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Благоустройство:</a:t>
            </a:r>
            <a:r>
              <a:rPr lang="ru-RU" sz="1200" dirty="0" smtClean="0">
                <a:latin typeface="PT Astra Serif" pitchFamily="18" charset="-52"/>
              </a:rPr>
              <a:t>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</a:t>
            </a:r>
            <a:r>
              <a:rPr lang="ru-RU" sz="1200" dirty="0" smtClean="0">
                <a:latin typeface="PT Astra Serif" pitchFamily="18" charset="-52"/>
              </a:rPr>
              <a:t>м: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высокая</a:t>
            </a:r>
          </a:p>
          <a:p>
            <a:pPr eaLnBrk="1" hangingPunct="1">
              <a:defRPr/>
            </a:pPr>
            <a:r>
              <a:rPr lang="ru-RU" sz="1400" b="1" dirty="0">
                <a:latin typeface="PT Astra Serif" pitchFamily="18" charset="-52"/>
              </a:rPr>
              <a:t>2. Расчетная </a:t>
            </a:r>
            <a:r>
              <a:rPr lang="ru-RU" sz="1400" b="1" dirty="0" smtClean="0"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Доходы: 3 060 000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(при средней выручке в день 8 500рублей)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Расходы</a:t>
            </a:r>
            <a:r>
              <a:rPr lang="ru-RU" sz="1200" dirty="0" smtClean="0">
                <a:latin typeface="PT Astra Serif" pitchFamily="18" charset="-52"/>
              </a:rPr>
              <a:t>: 1 752 261,5 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коммунальные платежи: 24 000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плата за размещение НТО: 31 461,5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содержание НТО: 24 000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поставка товаров: 1 224 000 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latin typeface="PT Astra Serif" pitchFamily="18" charset="-52"/>
              </a:rPr>
              <a:t>183 600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1 750 000рублей,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1 550 000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 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3 071 136 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1,5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2,75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1 750 000 рублей в год</a:t>
            </a:r>
          </a:p>
          <a:p>
            <a:pPr eaLnBrk="1" hangingPunct="1">
              <a:defRPr/>
            </a:pPr>
            <a:endParaRPr lang="ru-RU" sz="1200" dirty="0" smtClean="0">
              <a:latin typeface="PT Astra Serif" pitchFamily="18" charset="-52"/>
            </a:endParaRPr>
          </a:p>
        </p:txBody>
      </p:sp>
      <p:pic>
        <p:nvPicPr>
          <p:cNvPr id="6148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00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1 750 ТЫС. РУБЛЕЙ</a:t>
            </a:r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0009" r="5299" b="15625"/>
          <a:stretch>
            <a:fillRect/>
          </a:stretch>
        </p:blipFill>
        <p:spPr bwMode="auto">
          <a:xfrm>
            <a:off x="8229600" y="1760538"/>
            <a:ext cx="304323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17075" y="2792413"/>
            <a:ext cx="265113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29600" y="5368925"/>
            <a:ext cx="1652588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4" name="Picture 12" descr="WhatsApp Image 2020-12-23 at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19295"/>
          <a:stretch>
            <a:fillRect/>
          </a:stretch>
        </p:blipFill>
        <p:spPr bwMode="auto">
          <a:xfrm>
            <a:off x="8229600" y="4246563"/>
            <a:ext cx="32004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531475" y="5549900"/>
            <a:ext cx="741363" cy="4016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ПО УЛ. БАУМАНА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60363" y="809625"/>
            <a:ext cx="7377112" cy="61247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ул. Баумана (в составе остановочного комплекса «Улица Баумана», четная сторона)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остановочный комплекс, 37 кв. м, продовольственные и  непродовольственные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51 258,02 рублей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Благоустройство: </a:t>
            </a:r>
            <a:r>
              <a:rPr lang="ru-RU" sz="1200" dirty="0" smtClean="0">
                <a:latin typeface="PT Astra Serif" pitchFamily="18" charset="-52"/>
              </a:rPr>
              <a:t>требуется</a:t>
            </a:r>
            <a:endParaRPr lang="ru-RU" sz="12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</a:t>
            </a:r>
            <a:r>
              <a:rPr lang="ru-RU" sz="1200" dirty="0" smtClean="0">
                <a:latin typeface="PT Astra Serif" pitchFamily="18" charset="-52"/>
              </a:rPr>
              <a:t>м: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низкая</a:t>
            </a:r>
          </a:p>
          <a:p>
            <a:pPr eaLnBrk="1" hangingPunct="1">
              <a:defRPr/>
            </a:pPr>
            <a:r>
              <a:rPr lang="ru-RU" sz="800" dirty="0" smtClean="0">
                <a:latin typeface="PT Astra Serif" pitchFamily="18" charset="-52"/>
              </a:rPr>
              <a:t> </a:t>
            </a:r>
            <a:r>
              <a:rPr lang="ru-RU" sz="1400" b="1" dirty="0">
                <a:latin typeface="PT Astra Serif" pitchFamily="18" charset="-52"/>
              </a:rPr>
              <a:t>2. Расчетная </a:t>
            </a: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2 640 000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7 333,3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2 012 058,02 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36 000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51 258,02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36 000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1 440000 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158 400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300 000рублей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1 000 000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</a:rPr>
              <a:t>благоустройство прилегающей территории: 100 000 рублей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-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866 617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2,8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smtClean="0">
                <a:solidFill>
                  <a:prstClr val="black"/>
                </a:solidFill>
                <a:latin typeface="PT Astra Serif" pitchFamily="18" charset="-52"/>
              </a:rPr>
              <a:t>1,67</a:t>
            </a:r>
            <a:endParaRPr lang="ru-RU" sz="12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627 941,98 рублей в год</a:t>
            </a:r>
          </a:p>
          <a:p>
            <a:pPr eaLnBrk="1" hangingPunct="1">
              <a:defRPr/>
            </a:pPr>
            <a:endParaRPr lang="ru-RU" sz="1200" dirty="0" smtClean="0">
              <a:latin typeface="PT Astra Serif" pitchFamily="18" charset="-52"/>
            </a:endParaRPr>
          </a:p>
        </p:txBody>
      </p:sp>
      <p:pic>
        <p:nvPicPr>
          <p:cNvPr id="7172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00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 dirty="0">
                <a:latin typeface="PT Astra Serif" pitchFamily="18" charset="-52"/>
              </a:rPr>
              <a:t>1 </a:t>
            </a:r>
            <a:r>
              <a:rPr lang="ru-RU" b="1" dirty="0" smtClean="0">
                <a:latin typeface="PT Astra Serif" pitchFamily="18" charset="-52"/>
              </a:rPr>
              <a:t>300 </a:t>
            </a:r>
            <a:r>
              <a:rPr lang="ru-RU" b="1" dirty="0">
                <a:latin typeface="PT Astra Serif" pitchFamily="18" charset="-52"/>
              </a:rPr>
              <a:t>ТЫС. РУБЛЕЙ</a:t>
            </a:r>
          </a:p>
        </p:txBody>
      </p:sp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1" t="27284" r="4291" b="13107"/>
          <a:stretch>
            <a:fillRect/>
          </a:stretch>
        </p:blipFill>
        <p:spPr bwMode="auto">
          <a:xfrm>
            <a:off x="7661275" y="1733550"/>
            <a:ext cx="33893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753475" y="3287713"/>
            <a:ext cx="266700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636" r="20480" b="10555"/>
          <a:stretch/>
        </p:blipFill>
        <p:spPr bwMode="auto">
          <a:xfrm>
            <a:off x="7737475" y="4483121"/>
            <a:ext cx="3365938" cy="23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053814" y="5223575"/>
            <a:ext cx="629416" cy="5220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ПО УЛ. КРАСИНА</a:t>
            </a: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317500" y="801688"/>
            <a:ext cx="7251700" cy="575542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г. Курган, ул. Красина, в районе здания № 52 (в составе остановочного комплекса «БСМП»)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остановочный комплекс 31 кв. м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56 614,3 рубля.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800" dirty="0" smtClean="0">
                <a:latin typeface="PT Astra Serif" pitchFamily="18" charset="-52"/>
              </a:rPr>
              <a:t> </a:t>
            </a: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3 168 000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8 800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2 293 414,3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(2 сотрудника): 436 800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30 000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56 614,3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30 000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1 728 000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190 080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1 980 000рублей,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1 550 000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обустройство водоснабжения и водоотведения: 30 000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370 000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1 102 123 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2,8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3,3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1,56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874 585,2 рублей в год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</p:txBody>
      </p:sp>
      <p:pic>
        <p:nvPicPr>
          <p:cNvPr id="8196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988"/>
            <a:ext cx="268288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8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1 980 ТЫС. РУБЛЕЙ</a:t>
            </a:r>
          </a:p>
        </p:txBody>
      </p:sp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26025" r="10670" b="18843"/>
          <a:stretch>
            <a:fillRect/>
          </a:stretch>
        </p:blipFill>
        <p:spPr bwMode="auto">
          <a:xfrm>
            <a:off x="8220075" y="1701800"/>
            <a:ext cx="314483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528175" y="2979738"/>
            <a:ext cx="265113" cy="165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280525" y="5418138"/>
            <a:ext cx="379413" cy="2746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0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2" b="27805"/>
          <a:stretch>
            <a:fillRect/>
          </a:stretch>
        </p:blipFill>
        <p:spPr bwMode="auto">
          <a:xfrm>
            <a:off x="7924800" y="4319588"/>
            <a:ext cx="382111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526588" y="5253038"/>
            <a:ext cx="436562" cy="6588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85813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ИНВЕСТИЦИОННОЕ ПРЕДЛОЖЕНИЕ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PT Astra Serif" pitchFamily="18" charset="-52"/>
                <a:cs typeface="Arial" charset="0"/>
              </a:rPr>
              <a:t>ПО ОТКРЫТИЮ  ОСТАНОВОЧНОГО КОМПЛЕКСА В МКР. ТОПОЛЯ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68300" y="769938"/>
            <a:ext cx="7351713" cy="6370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latin typeface="PT Astra Serif" pitchFamily="18" charset="-52"/>
              </a:rPr>
              <a:t>1. Характеристика площадки</a:t>
            </a:r>
            <a:endParaRPr lang="ru-RU" sz="1400" dirty="0" smtClean="0"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Адрес:</a:t>
            </a:r>
            <a:r>
              <a:rPr lang="ru-RU" sz="1200" dirty="0" smtClean="0">
                <a:latin typeface="PT Astra Serif" pitchFamily="18" charset="-52"/>
              </a:rPr>
              <a:t> </a:t>
            </a:r>
            <a:r>
              <a:rPr lang="ru-RU" sz="1200" dirty="0" err="1" smtClean="0">
                <a:latin typeface="PT Astra Serif" pitchFamily="18" charset="-52"/>
              </a:rPr>
              <a:t>мкр</a:t>
            </a:r>
            <a:r>
              <a:rPr lang="ru-RU" sz="1200" dirty="0" smtClean="0">
                <a:latin typeface="PT Astra Serif" pitchFamily="18" charset="-52"/>
              </a:rPr>
              <a:t>. Тополя, пер. Мирный (в составе остановочного комплекса «Тополя")</a:t>
            </a:r>
          </a:p>
          <a:p>
            <a:pPr eaLnBrk="1" hangingPunct="1">
              <a:defRPr/>
            </a:pPr>
            <a:r>
              <a:rPr lang="ru-RU" sz="1200" b="1" dirty="0">
                <a:latin typeface="PT Astra Serif" pitchFamily="18" charset="-52"/>
              </a:rPr>
              <a:t>Описание объекта :</a:t>
            </a:r>
            <a:r>
              <a:rPr lang="ru-RU" sz="1200" dirty="0" smtClean="0">
                <a:latin typeface="PT Astra Serif" pitchFamily="18" charset="-52"/>
              </a:rPr>
              <a:t> остановочный комплекс (оборудованный общественным туалетом)  100 кв. м продовольственные товары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Начальная цена объекта торгов (размер платы по договору в год): </a:t>
            </a:r>
            <a:r>
              <a:rPr lang="ru-RU" sz="1200" dirty="0" smtClean="0">
                <a:latin typeface="PT Astra Serif" pitchFamily="18" charset="-52"/>
              </a:rPr>
              <a:t>61 362,72 рубля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Благоустройство</a:t>
            </a:r>
            <a:r>
              <a:rPr lang="ru-RU" sz="1200" dirty="0" smtClean="0">
                <a:latin typeface="PT Astra Serif" pitchFamily="18" charset="-52"/>
              </a:rPr>
              <a:t>: не требуется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Возможность подключения к инженерным сетям:</a:t>
            </a:r>
            <a:r>
              <a:rPr lang="ru-RU" sz="1200" dirty="0" smtClean="0">
                <a:latin typeface="PT Astra Serif" pitchFamily="18" charset="-52"/>
              </a:rPr>
              <a:t> имеется, электроснабжения</a:t>
            </a:r>
          </a:p>
          <a:p>
            <a:pPr eaLnBrk="1" hangingPunct="1">
              <a:defRPr/>
            </a:pPr>
            <a:r>
              <a:rPr lang="ru-RU" sz="1200" b="1" dirty="0" smtClean="0">
                <a:latin typeface="PT Astra Serif" pitchFamily="18" charset="-52"/>
              </a:rPr>
              <a:t>Проходимость: </a:t>
            </a:r>
            <a:r>
              <a:rPr lang="ru-RU" sz="1200" dirty="0" smtClean="0">
                <a:latin typeface="PT Astra Serif" pitchFamily="18" charset="-52"/>
              </a:rPr>
              <a:t>средняя</a:t>
            </a:r>
          </a:p>
          <a:p>
            <a:pPr eaLnBrk="1" hangingPunct="1">
              <a:defRPr/>
            </a:pPr>
            <a:r>
              <a:rPr lang="ru-RU" sz="800" dirty="0" smtClean="0">
                <a:latin typeface="PT Astra Serif" pitchFamily="18" charset="-52"/>
              </a:rPr>
              <a:t> </a:t>
            </a: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2. Расчетная эффективность инвестиционного предложения</a:t>
            </a:r>
            <a:endParaRPr lang="ru-RU" sz="1400" dirty="0" smtClean="0">
              <a:solidFill>
                <a:prstClr val="black"/>
              </a:solidFill>
              <a:latin typeface="PT Astra Serif" pitchFamily="18" charset="-52"/>
            </a:endParaRP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Доходы: 3 600 000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(при средней выручке в день 10 000  рублей)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Расходы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2 780 563,2 рубля в год, в том числе: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заработная плата с начислениями (3 сотрудника): 655 200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коммунальные платежи: 168 000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плата за размещение НТО: 61 362,7  рублей в год 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содержание НТО: 84 000 рублей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поставка товаров: 1 800 000 рубля в год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– прочие расходы: 12 000 рублей в год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Налог на прибыль (УСН 6% от доходов):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216 000 рублей в год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PT Astra Serif" pitchFamily="18" charset="-52"/>
              </a:rPr>
              <a:t>3. Инвестиции</a:t>
            </a:r>
          </a:p>
          <a:p>
            <a:pPr eaLnBrk="1" hangingPunct="1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Объем инвестиций всего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2 280 000рублей, в том числе:</a:t>
            </a:r>
          </a:p>
          <a:p>
            <a:pPr eaLnBrk="1" hangingPunct="1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 -строительство НТО (приобретение готового НТО): 2 000 000 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подключение к сетям: самостоятельно, основание договор на размещение НТО  30 000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организация септика, скважины: 80 000 рублей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приобретение оборудования: 170 000 рублей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PT Astra Serif" pitchFamily="18" charset="-52"/>
              </a:rPr>
              <a:t>4.Показатели эффективности (в  расчетном периоде 5 лет)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NPV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527 706 рублей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окупаемости: </a:t>
            </a: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3,5 года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Дисконтированный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</a:rPr>
              <a:t>период окупаемости (DPBP), в интервалах планирования: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4,3 года</a:t>
            </a:r>
            <a:endParaRPr lang="ru-RU" sz="1200" dirty="0">
              <a:solidFill>
                <a:prstClr val="black"/>
              </a:solidFill>
              <a:latin typeface="PT Astra Serif" pitchFamily="18" charset="-52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коэффициент рентабельности инвестиций </a:t>
            </a:r>
            <a:r>
              <a:rPr lang="en-US" sz="1200" b="1" dirty="0" smtClean="0">
                <a:solidFill>
                  <a:prstClr val="black"/>
                </a:solidFill>
                <a:latin typeface="PT Astra Serif" pitchFamily="18" charset="-52"/>
              </a:rPr>
              <a:t>IP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1,23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</a:rPr>
              <a:t>чистая прибыль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</a:rPr>
              <a:t>: 819 436,8 рублей в год</a:t>
            </a:r>
          </a:p>
          <a:p>
            <a:pPr eaLnBrk="1" hangingPunct="1">
              <a:defRPr/>
            </a:pPr>
            <a:endParaRPr lang="ru-RU" sz="1600" dirty="0" smtClean="0">
              <a:latin typeface="PT Astra Serif" pitchFamily="18" charset="-52"/>
            </a:endParaRPr>
          </a:p>
        </p:txBody>
      </p:sp>
      <p:pic>
        <p:nvPicPr>
          <p:cNvPr id="9220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C:\Users\bida_m\Desktop\аудио записи и фото Совета по улучшению инвестиционного климата, совещаний по инвестициям\or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63" y="26988"/>
            <a:ext cx="268287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Прямоугольник 10"/>
          <p:cNvSpPr>
            <a:spLocks noChangeArrowheads="1"/>
          </p:cNvSpPr>
          <p:nvPr/>
        </p:nvSpPr>
        <p:spPr bwMode="auto">
          <a:xfrm>
            <a:off x="7723188" y="1087438"/>
            <a:ext cx="413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PT Astra Serif" pitchFamily="18" charset="-52"/>
              </a:rPr>
              <a:t>ОБЪЕМ ИНВЕСТИЦИЙ </a:t>
            </a:r>
          </a:p>
          <a:p>
            <a:pPr algn="ctr"/>
            <a:r>
              <a:rPr lang="ru-RU" b="1">
                <a:latin typeface="PT Astra Serif" pitchFamily="18" charset="-52"/>
              </a:rPr>
              <a:t>2 280 ТЫС. РУБЛЕЙ</a:t>
            </a:r>
          </a:p>
        </p:txBody>
      </p:sp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40158" r="21754" b="33862"/>
          <a:stretch>
            <a:fillRect/>
          </a:stretch>
        </p:blipFill>
        <p:spPr bwMode="auto">
          <a:xfrm>
            <a:off x="7723188" y="1882775"/>
            <a:ext cx="37115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315450" y="3084513"/>
            <a:ext cx="265113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871075" y="5387975"/>
            <a:ext cx="265113" cy="163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3" t="22900" r="27162" b="53285"/>
          <a:stretch>
            <a:fillRect/>
          </a:stretch>
        </p:blipFill>
        <p:spPr bwMode="auto">
          <a:xfrm>
            <a:off x="7893266" y="4251482"/>
            <a:ext cx="3371418" cy="253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868251" y="5387975"/>
            <a:ext cx="265113" cy="163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3409</TotalTime>
  <Words>1747</Words>
  <Application>Microsoft Office PowerPoint</Application>
  <PresentationFormat>Произвольный</PresentationFormat>
  <Paragraphs>521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Гусева</dc:creator>
  <cp:lastModifiedBy>Маргарита Андреевна Палтанавичус</cp:lastModifiedBy>
  <cp:revision>234</cp:revision>
  <cp:lastPrinted>2021-03-04T07:59:51Z</cp:lastPrinted>
  <dcterms:created xsi:type="dcterms:W3CDTF">2020-06-18T11:52:49Z</dcterms:created>
  <dcterms:modified xsi:type="dcterms:W3CDTF">2021-03-04T08:00:03Z</dcterms:modified>
</cp:coreProperties>
</file>